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Montserrat"/>
      <p:regular r:id="rId19"/>
      <p:bold r:id="rId20"/>
      <p:italic r:id="rId21"/>
      <p:boldItalic r:id="rId22"/>
    </p:embeddedFont>
    <p:embeddedFont>
      <p:font typeface="Lato"/>
      <p:regular r:id="rId23"/>
      <p:bold r:id="rId24"/>
      <p:italic r:id="rId25"/>
      <p:boldItalic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Montserrat-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a2cd4ac3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a2cd4ac3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a2cd4ac3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ba2cd4ac3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a2cd4ac3d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a2cd4ac3d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a2cd4ac3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a2cd4ac3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a2f550f7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a2f550f7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a2cd4ac3d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a2cd4ac3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a2cd4ac3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ba2cd4ac3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a2cd4ac3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a2cd4ac3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rive.google.com/file/d/1cNq5DHUSVaNsH0bV8oE8uVXzMTl77BbK/view"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1.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9.jpg"/><Relationship Id="rId5" Type="http://schemas.openxmlformats.org/officeDocument/2006/relationships/image" Target="../media/image17.png"/><Relationship Id="rId6" Type="http://schemas.openxmlformats.org/officeDocument/2006/relationships/image" Target="../media/image26.jpg"/><Relationship Id="rId7" Type="http://schemas.openxmlformats.org/officeDocument/2006/relationships/image" Target="../media/image25.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4572000" y="943000"/>
            <a:ext cx="3416700" cy="109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sz="5555">
                <a:latin typeface="Oswald"/>
                <a:ea typeface="Oswald"/>
                <a:cs typeface="Oswald"/>
                <a:sym typeface="Oswald"/>
              </a:rPr>
              <a:t>BOOK</a:t>
            </a:r>
            <a:r>
              <a:rPr b="1" i="1" lang="en" sz="5555">
                <a:latin typeface="Oswald"/>
                <a:ea typeface="Oswald"/>
                <a:cs typeface="Oswald"/>
                <a:sym typeface="Oswald"/>
              </a:rPr>
              <a:t>FLOW</a:t>
            </a:r>
            <a:endParaRPr b="1" i="1" sz="5555">
              <a:latin typeface="Oswald"/>
              <a:ea typeface="Oswald"/>
              <a:cs typeface="Oswald"/>
              <a:sym typeface="Oswald"/>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4283700" y="3949725"/>
            <a:ext cx="47136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Yingjie Shi, Weiduo Wang, Rexy Miao, Rongqian Chen</a:t>
            </a:r>
            <a:endParaRPr/>
          </a:p>
        </p:txBody>
      </p:sp>
      <p:sp>
        <p:nvSpPr>
          <p:cNvPr id="136" name="Google Shape;136;p13"/>
          <p:cNvSpPr txBox="1"/>
          <p:nvPr>
            <p:ph type="ctrTitle"/>
          </p:nvPr>
        </p:nvSpPr>
        <p:spPr>
          <a:xfrm>
            <a:off x="3720650" y="2220275"/>
            <a:ext cx="5323200" cy="57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—Make the word </a:t>
            </a:r>
            <a:r>
              <a:rPr b="1" lang="en" sz="2100"/>
              <a:t>flow</a:t>
            </a:r>
            <a:r>
              <a:rPr lang="en" sz="2100"/>
              <a:t> out of the page</a:t>
            </a:r>
            <a:endParaRPr sz="2100"/>
          </a:p>
        </p:txBody>
      </p:sp>
      <p:pic>
        <p:nvPicPr>
          <p:cNvPr id="137" name="Google Shape;137;p13"/>
          <p:cNvPicPr preferRelativeResize="0"/>
          <p:nvPr/>
        </p:nvPicPr>
        <p:blipFill rotWithShape="1">
          <a:blip r:embed="rId3">
            <a:alphaModFix/>
          </a:blip>
          <a:srcRect b="0" l="0" r="0" t="27995"/>
          <a:stretch/>
        </p:blipFill>
        <p:spPr>
          <a:xfrm>
            <a:off x="0" y="4347650"/>
            <a:ext cx="2364975" cy="795850"/>
          </a:xfrm>
          <a:prstGeom prst="rect">
            <a:avLst/>
          </a:prstGeom>
          <a:noFill/>
          <a:ln>
            <a:noFill/>
          </a:ln>
        </p:spPr>
      </p:pic>
      <p:pic>
        <p:nvPicPr>
          <p:cNvPr id="138" name="Google Shape;138;p13"/>
          <p:cNvPicPr preferRelativeResize="0"/>
          <p:nvPr/>
        </p:nvPicPr>
        <p:blipFill>
          <a:blip r:embed="rId4">
            <a:alphaModFix/>
          </a:blip>
          <a:stretch>
            <a:fillRect/>
          </a:stretch>
        </p:blipFill>
        <p:spPr>
          <a:xfrm>
            <a:off x="0" y="3631700"/>
            <a:ext cx="2364975" cy="795850"/>
          </a:xfrm>
          <a:prstGeom prst="rect">
            <a:avLst/>
          </a:prstGeom>
          <a:noFill/>
          <a:ln>
            <a:noFill/>
          </a:ln>
        </p:spPr>
      </p:pic>
      <p:sp>
        <p:nvSpPr>
          <p:cNvPr id="139" name="Google Shape;139;p13"/>
          <p:cNvSpPr txBox="1"/>
          <p:nvPr>
            <p:ph idx="1" type="subTitle"/>
          </p:nvPr>
        </p:nvSpPr>
        <p:spPr>
          <a:xfrm>
            <a:off x="6013325" y="4351350"/>
            <a:ext cx="9639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2024.2.17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4"/>
          <p:cNvPicPr preferRelativeResize="0"/>
          <p:nvPr/>
        </p:nvPicPr>
        <p:blipFill>
          <a:blip r:embed="rId3">
            <a:alphaModFix/>
          </a:blip>
          <a:stretch>
            <a:fillRect/>
          </a:stretch>
        </p:blipFill>
        <p:spPr>
          <a:xfrm>
            <a:off x="202000" y="986900"/>
            <a:ext cx="5574949" cy="3794400"/>
          </a:xfrm>
          <a:prstGeom prst="rect">
            <a:avLst/>
          </a:prstGeom>
          <a:noFill/>
          <a:ln>
            <a:noFill/>
          </a:ln>
        </p:spPr>
      </p:pic>
      <p:sp>
        <p:nvSpPr>
          <p:cNvPr id="145" name="Google Shape;145;p14"/>
          <p:cNvSpPr txBox="1"/>
          <p:nvPr/>
        </p:nvSpPr>
        <p:spPr>
          <a:xfrm>
            <a:off x="6174675" y="1592800"/>
            <a:ext cx="29181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Lato"/>
                <a:ea typeface="Lato"/>
                <a:cs typeface="Lato"/>
                <a:sym typeface="Lato"/>
              </a:rPr>
              <a:t>How can we grasp </a:t>
            </a:r>
            <a:r>
              <a:rPr b="1" lang="en" sz="2000">
                <a:solidFill>
                  <a:schemeClr val="lt1"/>
                </a:solidFill>
                <a:latin typeface="Lato"/>
                <a:ea typeface="Lato"/>
                <a:cs typeface="Lato"/>
                <a:sym typeface="Lato"/>
              </a:rPr>
              <a:t>their</a:t>
            </a:r>
            <a:r>
              <a:rPr b="1" lang="en" sz="2000">
                <a:solidFill>
                  <a:schemeClr val="lt1"/>
                </a:solidFill>
                <a:latin typeface="Lato"/>
                <a:ea typeface="Lato"/>
                <a:cs typeface="Lato"/>
                <a:sym typeface="Lato"/>
              </a:rPr>
              <a:t> main deliverables in minutes? Or even in</a:t>
            </a:r>
            <a:endParaRPr b="1" sz="2000">
              <a:solidFill>
                <a:schemeClr val="lt1"/>
              </a:solidFill>
              <a:latin typeface="Lato"/>
              <a:ea typeface="Lato"/>
              <a:cs typeface="Lato"/>
              <a:sym typeface="Lato"/>
            </a:endParaRPr>
          </a:p>
          <a:p>
            <a:pPr indent="0" lvl="0" marL="0" rtl="0" algn="l">
              <a:spcBef>
                <a:spcPts val="0"/>
              </a:spcBef>
              <a:spcAft>
                <a:spcPts val="0"/>
              </a:spcAft>
              <a:buNone/>
            </a:pPr>
            <a:r>
              <a:t/>
            </a:r>
            <a:endParaRPr b="1" sz="2000">
              <a:solidFill>
                <a:schemeClr val="lt1"/>
              </a:solidFill>
              <a:latin typeface="Lato"/>
              <a:ea typeface="Lato"/>
              <a:cs typeface="Lato"/>
              <a:sym typeface="Lato"/>
            </a:endParaRPr>
          </a:p>
          <a:p>
            <a:pPr indent="0" lvl="0" marL="0" rtl="0" algn="ctr">
              <a:spcBef>
                <a:spcPts val="0"/>
              </a:spcBef>
              <a:spcAft>
                <a:spcPts val="0"/>
              </a:spcAft>
              <a:buNone/>
            </a:pPr>
            <a:r>
              <a:rPr b="1" lang="en" sz="3500">
                <a:solidFill>
                  <a:schemeClr val="lt1"/>
                </a:solidFill>
                <a:latin typeface="Lato"/>
                <a:ea typeface="Lato"/>
                <a:cs typeface="Lato"/>
                <a:sym typeface="Lato"/>
              </a:rPr>
              <a:t>Seconds?</a:t>
            </a:r>
            <a:endParaRPr b="1" sz="3500">
              <a:solidFill>
                <a:schemeClr val="lt1"/>
              </a:solidFill>
              <a:latin typeface="Lato"/>
              <a:ea typeface="Lato"/>
              <a:cs typeface="Lato"/>
              <a:sym typeface="Lato"/>
            </a:endParaRPr>
          </a:p>
        </p:txBody>
      </p:sp>
      <p:sp>
        <p:nvSpPr>
          <p:cNvPr id="146" name="Google Shape;14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14"/>
          <p:cNvSpPr txBox="1"/>
          <p:nvPr/>
        </p:nvSpPr>
        <p:spPr>
          <a:xfrm>
            <a:off x="1168350" y="268425"/>
            <a:ext cx="6962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Lato"/>
                <a:ea typeface="Lato"/>
                <a:cs typeface="Lato"/>
                <a:sym typeface="Lato"/>
              </a:rPr>
              <a:t>Book: A ubiquitous presence in everyone’s life</a:t>
            </a:r>
            <a:endParaRPr b="1" sz="2100">
              <a:solidFill>
                <a:schemeClr val="lt1"/>
              </a:solidFill>
              <a:latin typeface="Lato"/>
              <a:ea typeface="Lato"/>
              <a:cs typeface="Lato"/>
              <a:sym typeface="Lato"/>
            </a:endParaRPr>
          </a:p>
        </p:txBody>
      </p:sp>
      <p:sp>
        <p:nvSpPr>
          <p:cNvPr id="148" name="Google Shape;148;p14"/>
          <p:cNvSpPr/>
          <p:nvPr/>
        </p:nvSpPr>
        <p:spPr>
          <a:xfrm>
            <a:off x="295250" y="1219825"/>
            <a:ext cx="1499400" cy="2327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 name="Google Shape;149;p14"/>
          <p:cNvSpPr/>
          <p:nvPr/>
        </p:nvSpPr>
        <p:spPr>
          <a:xfrm>
            <a:off x="1892800" y="2400825"/>
            <a:ext cx="3763500" cy="161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 name="Google Shape;150;p14"/>
          <p:cNvSpPr txBox="1"/>
          <p:nvPr/>
        </p:nvSpPr>
        <p:spPr>
          <a:xfrm>
            <a:off x="6174675" y="3954750"/>
            <a:ext cx="2651700" cy="6156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Lato"/>
                <a:ea typeface="Lato"/>
                <a:cs typeface="Lato"/>
                <a:sym typeface="Lato"/>
              </a:rPr>
              <a:t>We need more!</a:t>
            </a:r>
            <a:endParaRPr b="1" sz="28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15"/>
          <p:cNvSpPr txBox="1"/>
          <p:nvPr/>
        </p:nvSpPr>
        <p:spPr>
          <a:xfrm>
            <a:off x="117000" y="123150"/>
            <a:ext cx="9027000" cy="7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455">
                <a:solidFill>
                  <a:schemeClr val="lt1"/>
                </a:solidFill>
                <a:latin typeface="Oswald"/>
                <a:ea typeface="Oswald"/>
                <a:cs typeface="Oswald"/>
                <a:sym typeface="Oswald"/>
              </a:rPr>
              <a:t>BOOKFLOW </a:t>
            </a:r>
            <a:r>
              <a:rPr lang="en" sz="3455">
                <a:solidFill>
                  <a:schemeClr val="lt1"/>
                </a:solidFill>
                <a:latin typeface="Oswald"/>
                <a:ea typeface="Oswald"/>
                <a:cs typeface="Oswald"/>
                <a:sym typeface="Oswald"/>
              </a:rPr>
              <a:t>: </a:t>
            </a:r>
            <a:r>
              <a:rPr lang="en" sz="3455">
                <a:solidFill>
                  <a:schemeClr val="lt1"/>
                </a:solidFill>
                <a:latin typeface="Lato"/>
                <a:ea typeface="Lato"/>
                <a:cs typeface="Lato"/>
                <a:sym typeface="Lato"/>
              </a:rPr>
              <a:t>revolutionize</a:t>
            </a:r>
            <a:r>
              <a:rPr lang="en" sz="3455">
                <a:solidFill>
                  <a:schemeClr val="lt1"/>
                </a:solidFill>
                <a:latin typeface="Lato"/>
                <a:ea typeface="Lato"/>
                <a:cs typeface="Lato"/>
                <a:sym typeface="Lato"/>
              </a:rPr>
              <a:t> the rule of reading</a:t>
            </a:r>
            <a:endParaRPr sz="100">
              <a:latin typeface="Lato"/>
              <a:ea typeface="Lato"/>
              <a:cs typeface="Lato"/>
              <a:sym typeface="Lato"/>
            </a:endParaRPr>
          </a:p>
        </p:txBody>
      </p:sp>
      <p:sp>
        <p:nvSpPr>
          <p:cNvPr id="157" name="Google Shape;157;p15"/>
          <p:cNvSpPr txBox="1"/>
          <p:nvPr/>
        </p:nvSpPr>
        <p:spPr>
          <a:xfrm>
            <a:off x="419550" y="2716175"/>
            <a:ext cx="39471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50">
                <a:solidFill>
                  <a:srgbClr val="0F1111"/>
                </a:solidFill>
                <a:highlight>
                  <a:srgbClr val="FFFFFF"/>
                </a:highlight>
              </a:rPr>
              <a:t>In 1957, Eugene Smith walked away from his longtime job at </a:t>
            </a:r>
            <a:r>
              <a:rPr i="1" lang="en" sz="1050">
                <a:solidFill>
                  <a:srgbClr val="0F1111"/>
                </a:solidFill>
                <a:highlight>
                  <a:srgbClr val="FFFFFF"/>
                </a:highlight>
              </a:rPr>
              <a:t>Life </a:t>
            </a:r>
            <a:r>
              <a:rPr lang="en" sz="1050">
                <a:solidFill>
                  <a:srgbClr val="0F1111"/>
                </a:solidFill>
                <a:highlight>
                  <a:srgbClr val="FFFFFF"/>
                </a:highlight>
              </a:rPr>
              <a:t>and the home he shared with his wife and four children to move into a dilapidated, five-story loft building at 821 Sixth Avenue in New York City’s wholesale flower district. The loft was the late-night haunt of musicians, including some of the biggest names in jazz—Charles Mingus, Zoot Sims, Bill Evans, and Thelonious Monk among them. Here, from 1957 to 1965, he made nearly 40,000 photographs and approximately 4,000 hours of recordings of musicians. Smith found solace in the chaotic, somnambulistic world of the loft and its artists, and he turned his documentary impulses away from work on his major Pittsburg photo essay and toward his new surroundings.</a:t>
            </a:r>
            <a:endParaRPr/>
          </a:p>
        </p:txBody>
      </p:sp>
      <p:sp>
        <p:nvSpPr>
          <p:cNvPr id="158" name="Google Shape;158;p15"/>
          <p:cNvSpPr txBox="1"/>
          <p:nvPr/>
        </p:nvSpPr>
        <p:spPr>
          <a:xfrm>
            <a:off x="0" y="1779250"/>
            <a:ext cx="4537500" cy="1064100"/>
          </a:xfrm>
          <a:prstGeom prst="rect">
            <a:avLst/>
          </a:prstGeom>
          <a:noFill/>
          <a:ln>
            <a:noFill/>
          </a:ln>
        </p:spPr>
        <p:txBody>
          <a:bodyPr anchorCtr="0" anchor="t" bIns="91425" lIns="91425" spcFirstLastPara="1" rIns="91425" wrap="square" tIns="91425">
            <a:spAutoFit/>
          </a:bodyPr>
          <a:lstStyle/>
          <a:p>
            <a:pPr indent="0" lvl="0" marL="0" rtl="0" algn="ctr">
              <a:lnSpc>
                <a:spcPct val="128571"/>
              </a:lnSpc>
              <a:spcBef>
                <a:spcPts val="0"/>
              </a:spcBef>
              <a:spcAft>
                <a:spcPts val="0"/>
              </a:spcAft>
              <a:buNone/>
            </a:pPr>
            <a:r>
              <a:rPr b="1" lang="en" sz="1600">
                <a:solidFill>
                  <a:srgbClr val="0F1111"/>
                </a:solidFill>
                <a:highlight>
                  <a:srgbClr val="FFFFFF"/>
                </a:highlight>
              </a:rPr>
              <a:t>The Jazz Loft Project: Photographs and Tapes of W. Eugene Smith from 821 Sixth Avenue, 1957–1965</a:t>
            </a:r>
            <a:endParaRPr b="1" sz="1300">
              <a:solidFill>
                <a:srgbClr val="565959"/>
              </a:solidFill>
              <a:highlight>
                <a:srgbClr val="FFFFFF"/>
              </a:highlight>
            </a:endParaRPr>
          </a:p>
        </p:txBody>
      </p:sp>
      <p:pic>
        <p:nvPicPr>
          <p:cNvPr id="159" name="Google Shape;159;p15" title="output_video.mp4">
            <a:hlinkClick r:id="rId3"/>
          </p:cNvPr>
          <p:cNvPicPr preferRelativeResize="0"/>
          <p:nvPr/>
        </p:nvPicPr>
        <p:blipFill>
          <a:blip r:embed="rId4">
            <a:alphaModFix/>
          </a:blip>
          <a:stretch>
            <a:fillRect/>
          </a:stretch>
        </p:blipFill>
        <p:spPr>
          <a:xfrm>
            <a:off x="4689900" y="992250"/>
            <a:ext cx="4331250" cy="32484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6"/>
          <p:cNvSpPr txBox="1"/>
          <p:nvPr>
            <p:ph idx="12" type="sldNum"/>
          </p:nvPr>
        </p:nvSpPr>
        <p:spPr>
          <a:xfrm>
            <a:off x="7964708" y="46014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16"/>
          <p:cNvSpPr/>
          <p:nvPr/>
        </p:nvSpPr>
        <p:spPr>
          <a:xfrm>
            <a:off x="5926200" y="695113"/>
            <a:ext cx="2587200" cy="1331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FF0000"/>
                </a:solidFill>
                <a:latin typeface="Lato"/>
                <a:ea typeface="Lato"/>
                <a:cs typeface="Lato"/>
                <a:sym typeface="Lato"/>
              </a:rPr>
              <a:t>V</a:t>
            </a:r>
            <a:r>
              <a:rPr b="1" lang="en" sz="2300">
                <a:solidFill>
                  <a:srgbClr val="FF0000"/>
                </a:solidFill>
                <a:latin typeface="Lato"/>
                <a:ea typeface="Lato"/>
                <a:cs typeface="Lato"/>
                <a:sym typeface="Lato"/>
              </a:rPr>
              <a:t>ideo &amp; Music</a:t>
            </a:r>
            <a:endParaRPr b="1" sz="2300">
              <a:solidFill>
                <a:srgbClr val="FF0000"/>
              </a:solidFill>
              <a:latin typeface="Lato"/>
              <a:ea typeface="Lato"/>
              <a:cs typeface="Lato"/>
              <a:sym typeface="Lato"/>
            </a:endParaRPr>
          </a:p>
          <a:p>
            <a:pPr indent="0" lvl="0" marL="0" rtl="0" algn="ctr">
              <a:spcBef>
                <a:spcPts val="0"/>
              </a:spcBef>
              <a:spcAft>
                <a:spcPts val="0"/>
              </a:spcAft>
              <a:buNone/>
            </a:pPr>
            <a:r>
              <a:rPr lang="en" sz="2300">
                <a:solidFill>
                  <a:srgbClr val="FF0000"/>
                </a:solidFill>
                <a:latin typeface="Lato"/>
                <a:ea typeface="Lato"/>
                <a:cs typeface="Lato"/>
                <a:sym typeface="Lato"/>
              </a:rPr>
              <a:t>AI generated</a:t>
            </a:r>
            <a:r>
              <a:rPr b="1" lang="en" sz="2300">
                <a:solidFill>
                  <a:srgbClr val="FF0000"/>
                </a:solidFill>
                <a:latin typeface="Lato"/>
                <a:ea typeface="Lato"/>
                <a:cs typeface="Lato"/>
                <a:sym typeface="Lato"/>
              </a:rPr>
              <a:t> </a:t>
            </a:r>
            <a:endParaRPr b="1" sz="2300">
              <a:solidFill>
                <a:srgbClr val="FF0000"/>
              </a:solidFill>
              <a:latin typeface="Lato"/>
              <a:ea typeface="Lato"/>
              <a:cs typeface="Lato"/>
              <a:sym typeface="Lato"/>
            </a:endParaRPr>
          </a:p>
        </p:txBody>
      </p:sp>
      <p:sp>
        <p:nvSpPr>
          <p:cNvPr id="166" name="Google Shape;166;p16"/>
          <p:cNvSpPr/>
          <p:nvPr/>
        </p:nvSpPr>
        <p:spPr>
          <a:xfrm>
            <a:off x="0" y="240025"/>
            <a:ext cx="999900" cy="1491900"/>
          </a:xfrm>
          <a:prstGeom prst="rect">
            <a:avLst/>
          </a:prstGeom>
          <a:solidFill>
            <a:srgbClr val="1B21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 name="Google Shape;167;p16"/>
          <p:cNvSpPr txBox="1"/>
          <p:nvPr/>
        </p:nvSpPr>
        <p:spPr>
          <a:xfrm>
            <a:off x="2513775" y="0"/>
            <a:ext cx="5874000" cy="7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55">
                <a:solidFill>
                  <a:schemeClr val="lt1"/>
                </a:solidFill>
                <a:latin typeface="Oswald"/>
                <a:ea typeface="Oswald"/>
                <a:cs typeface="Oswald"/>
                <a:sym typeface="Oswald"/>
              </a:rPr>
              <a:t>How did we achieve it? </a:t>
            </a:r>
            <a:endParaRPr sz="100">
              <a:latin typeface="Lato"/>
              <a:ea typeface="Lato"/>
              <a:cs typeface="Lato"/>
              <a:sym typeface="Lato"/>
            </a:endParaRPr>
          </a:p>
        </p:txBody>
      </p:sp>
      <p:sp>
        <p:nvSpPr>
          <p:cNvPr id="168" name="Google Shape;168;p16"/>
          <p:cNvSpPr/>
          <p:nvPr/>
        </p:nvSpPr>
        <p:spPr>
          <a:xfrm>
            <a:off x="651825" y="2604499"/>
            <a:ext cx="2026500" cy="716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Lato"/>
                <a:ea typeface="Lato"/>
                <a:cs typeface="Lato"/>
                <a:sym typeface="Lato"/>
              </a:rPr>
              <a:t>Text </a:t>
            </a:r>
            <a:endParaRPr b="1" sz="2000">
              <a:solidFill>
                <a:schemeClr val="dk1"/>
              </a:solidFill>
              <a:latin typeface="Lato"/>
              <a:ea typeface="Lato"/>
              <a:cs typeface="Lato"/>
              <a:sym typeface="Lato"/>
            </a:endParaRPr>
          </a:p>
          <a:p>
            <a:pPr indent="0" lvl="0" marL="0" rtl="0" algn="ctr">
              <a:spcBef>
                <a:spcPts val="0"/>
              </a:spcBef>
              <a:spcAft>
                <a:spcPts val="0"/>
              </a:spcAft>
              <a:buNone/>
            </a:pPr>
            <a:r>
              <a:rPr b="1" lang="en" sz="2000">
                <a:solidFill>
                  <a:schemeClr val="dk1"/>
                </a:solidFill>
                <a:latin typeface="Lato"/>
                <a:ea typeface="Lato"/>
                <a:cs typeface="Lato"/>
                <a:sym typeface="Lato"/>
              </a:rPr>
              <a:t> </a:t>
            </a:r>
            <a:r>
              <a:rPr lang="en" sz="2000">
                <a:solidFill>
                  <a:schemeClr val="dk1"/>
                </a:solidFill>
                <a:latin typeface="Lato"/>
                <a:ea typeface="Lato"/>
                <a:cs typeface="Lato"/>
                <a:sym typeface="Lato"/>
              </a:rPr>
              <a:t>Book Abstract</a:t>
            </a:r>
            <a:endParaRPr sz="2000">
              <a:solidFill>
                <a:schemeClr val="dk1"/>
              </a:solidFill>
              <a:latin typeface="Lato"/>
              <a:ea typeface="Lato"/>
              <a:cs typeface="Lato"/>
              <a:sym typeface="Lato"/>
            </a:endParaRPr>
          </a:p>
        </p:txBody>
      </p:sp>
      <p:pic>
        <p:nvPicPr>
          <p:cNvPr id="169" name="Google Shape;169;p16"/>
          <p:cNvPicPr preferRelativeResize="0"/>
          <p:nvPr/>
        </p:nvPicPr>
        <p:blipFill>
          <a:blip r:embed="rId3">
            <a:alphaModFix/>
          </a:blip>
          <a:stretch>
            <a:fillRect/>
          </a:stretch>
        </p:blipFill>
        <p:spPr>
          <a:xfrm>
            <a:off x="4373917" y="2606013"/>
            <a:ext cx="1211658" cy="393600"/>
          </a:xfrm>
          <a:prstGeom prst="rect">
            <a:avLst/>
          </a:prstGeom>
          <a:noFill/>
          <a:ln>
            <a:noFill/>
          </a:ln>
        </p:spPr>
      </p:pic>
      <p:sp>
        <p:nvSpPr>
          <p:cNvPr id="170" name="Google Shape;170;p16"/>
          <p:cNvSpPr/>
          <p:nvPr/>
        </p:nvSpPr>
        <p:spPr>
          <a:xfrm>
            <a:off x="6033150" y="2904888"/>
            <a:ext cx="1554000" cy="393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Lato"/>
                <a:ea typeface="Lato"/>
                <a:cs typeface="Lato"/>
                <a:sym typeface="Lato"/>
              </a:rPr>
              <a:t>AI music </a:t>
            </a:r>
            <a:endParaRPr b="1" sz="2000">
              <a:solidFill>
                <a:schemeClr val="dk1"/>
              </a:solidFill>
              <a:latin typeface="Lato"/>
              <a:ea typeface="Lato"/>
              <a:cs typeface="Lato"/>
              <a:sym typeface="Lato"/>
            </a:endParaRPr>
          </a:p>
        </p:txBody>
      </p:sp>
      <p:sp>
        <p:nvSpPr>
          <p:cNvPr id="171" name="Google Shape;171;p16"/>
          <p:cNvSpPr/>
          <p:nvPr/>
        </p:nvSpPr>
        <p:spPr>
          <a:xfrm>
            <a:off x="6297625" y="4355288"/>
            <a:ext cx="1554000" cy="393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Lato"/>
                <a:ea typeface="Lato"/>
                <a:cs typeface="Lato"/>
                <a:sym typeface="Lato"/>
              </a:rPr>
              <a:t>AI video</a:t>
            </a:r>
            <a:endParaRPr b="1" sz="2000">
              <a:solidFill>
                <a:schemeClr val="dk1"/>
              </a:solidFill>
              <a:latin typeface="Lato"/>
              <a:ea typeface="Lato"/>
              <a:cs typeface="Lato"/>
              <a:sym typeface="Lato"/>
            </a:endParaRPr>
          </a:p>
        </p:txBody>
      </p:sp>
      <p:cxnSp>
        <p:nvCxnSpPr>
          <p:cNvPr id="172" name="Google Shape;172;p16"/>
          <p:cNvCxnSpPr/>
          <p:nvPr/>
        </p:nvCxnSpPr>
        <p:spPr>
          <a:xfrm rot="10800000">
            <a:off x="8349675" y="2165300"/>
            <a:ext cx="0" cy="2388300"/>
          </a:xfrm>
          <a:prstGeom prst="straightConnector1">
            <a:avLst/>
          </a:prstGeom>
          <a:noFill/>
          <a:ln cap="flat" cmpd="sng" w="28575">
            <a:solidFill>
              <a:srgbClr val="FFFF00"/>
            </a:solidFill>
            <a:prstDash val="solid"/>
            <a:round/>
            <a:headEnd len="med" w="med" type="none"/>
            <a:tailEnd len="med" w="med" type="triangle"/>
          </a:ln>
        </p:spPr>
      </p:cxnSp>
      <p:cxnSp>
        <p:nvCxnSpPr>
          <p:cNvPr id="173" name="Google Shape;173;p16"/>
          <p:cNvCxnSpPr/>
          <p:nvPr/>
        </p:nvCxnSpPr>
        <p:spPr>
          <a:xfrm>
            <a:off x="7588275" y="3095988"/>
            <a:ext cx="761400" cy="11400"/>
          </a:xfrm>
          <a:prstGeom prst="straightConnector1">
            <a:avLst/>
          </a:prstGeom>
          <a:noFill/>
          <a:ln cap="flat" cmpd="sng" w="9525">
            <a:solidFill>
              <a:srgbClr val="FFFF00"/>
            </a:solidFill>
            <a:prstDash val="solid"/>
            <a:round/>
            <a:headEnd len="med" w="med" type="none"/>
            <a:tailEnd len="med" w="med" type="none"/>
          </a:ln>
        </p:spPr>
      </p:cxnSp>
      <p:cxnSp>
        <p:nvCxnSpPr>
          <p:cNvPr id="174" name="Google Shape;174;p16"/>
          <p:cNvCxnSpPr>
            <a:stCxn id="171" idx="3"/>
          </p:cNvCxnSpPr>
          <p:nvPr/>
        </p:nvCxnSpPr>
        <p:spPr>
          <a:xfrm>
            <a:off x="7851625" y="4552088"/>
            <a:ext cx="498000" cy="5700"/>
          </a:xfrm>
          <a:prstGeom prst="straightConnector1">
            <a:avLst/>
          </a:prstGeom>
          <a:noFill/>
          <a:ln cap="flat" cmpd="sng" w="9525">
            <a:solidFill>
              <a:srgbClr val="FFFF00"/>
            </a:solidFill>
            <a:prstDash val="solid"/>
            <a:round/>
            <a:headEnd len="med" w="med" type="none"/>
            <a:tailEnd len="med" w="med" type="none"/>
          </a:ln>
        </p:spPr>
      </p:cxnSp>
      <p:pic>
        <p:nvPicPr>
          <p:cNvPr id="175" name="Google Shape;175;p16"/>
          <p:cNvPicPr preferRelativeResize="0"/>
          <p:nvPr/>
        </p:nvPicPr>
        <p:blipFill>
          <a:blip r:embed="rId4">
            <a:alphaModFix/>
          </a:blip>
          <a:stretch>
            <a:fillRect/>
          </a:stretch>
        </p:blipFill>
        <p:spPr>
          <a:xfrm>
            <a:off x="4084738" y="3208483"/>
            <a:ext cx="1790025" cy="301930"/>
          </a:xfrm>
          <a:prstGeom prst="rect">
            <a:avLst/>
          </a:prstGeom>
          <a:noFill/>
          <a:ln>
            <a:noFill/>
          </a:ln>
        </p:spPr>
      </p:pic>
      <p:cxnSp>
        <p:nvCxnSpPr>
          <p:cNvPr id="176" name="Google Shape;176;p16"/>
          <p:cNvCxnSpPr/>
          <p:nvPr/>
        </p:nvCxnSpPr>
        <p:spPr>
          <a:xfrm>
            <a:off x="2875775" y="3096500"/>
            <a:ext cx="3093600" cy="13800"/>
          </a:xfrm>
          <a:prstGeom prst="straightConnector1">
            <a:avLst/>
          </a:prstGeom>
          <a:noFill/>
          <a:ln cap="flat" cmpd="sng" w="28575">
            <a:solidFill>
              <a:srgbClr val="FFFF00"/>
            </a:solidFill>
            <a:prstDash val="solid"/>
            <a:round/>
            <a:headEnd len="med" w="med" type="none"/>
            <a:tailEnd len="med" w="med" type="triangle"/>
          </a:ln>
        </p:spPr>
      </p:cxnSp>
      <p:pic>
        <p:nvPicPr>
          <p:cNvPr id="177" name="Google Shape;177;p16"/>
          <p:cNvPicPr preferRelativeResize="0"/>
          <p:nvPr/>
        </p:nvPicPr>
        <p:blipFill>
          <a:blip r:embed="rId5">
            <a:alphaModFix/>
          </a:blip>
          <a:stretch>
            <a:fillRect/>
          </a:stretch>
        </p:blipFill>
        <p:spPr>
          <a:xfrm>
            <a:off x="4279950" y="4748888"/>
            <a:ext cx="1904600" cy="256325"/>
          </a:xfrm>
          <a:prstGeom prst="rect">
            <a:avLst/>
          </a:prstGeom>
          <a:noFill/>
          <a:ln>
            <a:noFill/>
          </a:ln>
        </p:spPr>
      </p:pic>
      <p:cxnSp>
        <p:nvCxnSpPr>
          <p:cNvPr id="178" name="Google Shape;178;p16"/>
          <p:cNvCxnSpPr/>
          <p:nvPr/>
        </p:nvCxnSpPr>
        <p:spPr>
          <a:xfrm flipH="1" rot="10800000">
            <a:off x="5028913" y="4595900"/>
            <a:ext cx="1268700" cy="8400"/>
          </a:xfrm>
          <a:prstGeom prst="straightConnector1">
            <a:avLst/>
          </a:prstGeom>
          <a:noFill/>
          <a:ln cap="flat" cmpd="sng" w="28575">
            <a:solidFill>
              <a:srgbClr val="FFFF00"/>
            </a:solidFill>
            <a:prstDash val="solid"/>
            <a:round/>
            <a:headEnd len="med" w="med" type="none"/>
            <a:tailEnd len="med" w="med" type="triangle"/>
          </a:ln>
        </p:spPr>
      </p:cxnSp>
      <p:pic>
        <p:nvPicPr>
          <p:cNvPr id="179" name="Google Shape;179;p16"/>
          <p:cNvPicPr preferRelativeResize="0"/>
          <p:nvPr/>
        </p:nvPicPr>
        <p:blipFill>
          <a:blip r:embed="rId3">
            <a:alphaModFix/>
          </a:blip>
          <a:stretch>
            <a:fillRect/>
          </a:stretch>
        </p:blipFill>
        <p:spPr>
          <a:xfrm>
            <a:off x="4651829" y="4057688"/>
            <a:ext cx="1211658" cy="393600"/>
          </a:xfrm>
          <a:prstGeom prst="rect">
            <a:avLst/>
          </a:prstGeom>
          <a:noFill/>
          <a:ln>
            <a:noFill/>
          </a:ln>
        </p:spPr>
      </p:pic>
      <p:pic>
        <p:nvPicPr>
          <p:cNvPr id="180" name="Google Shape;180;p16"/>
          <p:cNvPicPr preferRelativeResize="0"/>
          <p:nvPr/>
        </p:nvPicPr>
        <p:blipFill rotWithShape="1">
          <a:blip r:embed="rId6">
            <a:alphaModFix/>
          </a:blip>
          <a:srcRect b="0" l="0" r="0" t="28754"/>
          <a:stretch/>
        </p:blipFill>
        <p:spPr>
          <a:xfrm>
            <a:off x="183275" y="3560687"/>
            <a:ext cx="1257300" cy="393600"/>
          </a:xfrm>
          <a:prstGeom prst="rect">
            <a:avLst/>
          </a:prstGeom>
          <a:noFill/>
          <a:ln>
            <a:noFill/>
          </a:ln>
        </p:spPr>
      </p:pic>
      <p:sp>
        <p:nvSpPr>
          <p:cNvPr id="181" name="Google Shape;181;p16"/>
          <p:cNvSpPr/>
          <p:nvPr/>
        </p:nvSpPr>
        <p:spPr>
          <a:xfrm>
            <a:off x="249825" y="695050"/>
            <a:ext cx="2830500" cy="1331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ato"/>
                <a:ea typeface="Lato"/>
                <a:cs typeface="Lato"/>
                <a:sym typeface="Lato"/>
              </a:rPr>
              <a:t>Choice of YOUR favorite book genre</a:t>
            </a:r>
            <a:r>
              <a:rPr b="1" lang="en" sz="2300">
                <a:solidFill>
                  <a:srgbClr val="FF0000"/>
                </a:solidFill>
                <a:latin typeface="Lato"/>
                <a:ea typeface="Lato"/>
                <a:cs typeface="Lato"/>
                <a:sym typeface="Lato"/>
              </a:rPr>
              <a:t>  </a:t>
            </a:r>
            <a:endParaRPr sz="2300">
              <a:solidFill>
                <a:srgbClr val="FF0000"/>
              </a:solidFill>
              <a:latin typeface="Lato"/>
              <a:ea typeface="Lato"/>
              <a:cs typeface="Lato"/>
              <a:sym typeface="Lato"/>
            </a:endParaRPr>
          </a:p>
        </p:txBody>
      </p:sp>
      <p:cxnSp>
        <p:nvCxnSpPr>
          <p:cNvPr id="182" name="Google Shape;182;p16"/>
          <p:cNvCxnSpPr>
            <a:stCxn id="181" idx="2"/>
            <a:endCxn id="168" idx="0"/>
          </p:cNvCxnSpPr>
          <p:nvPr/>
        </p:nvCxnSpPr>
        <p:spPr>
          <a:xfrm>
            <a:off x="1665075" y="2026750"/>
            <a:ext cx="0" cy="577800"/>
          </a:xfrm>
          <a:prstGeom prst="straightConnector1">
            <a:avLst/>
          </a:prstGeom>
          <a:noFill/>
          <a:ln cap="flat" cmpd="sng" w="38100">
            <a:solidFill>
              <a:srgbClr val="FFFF00"/>
            </a:solidFill>
            <a:prstDash val="solid"/>
            <a:round/>
            <a:headEnd len="med" w="med" type="none"/>
            <a:tailEnd len="med" w="med" type="triangle"/>
          </a:ln>
        </p:spPr>
      </p:cxnSp>
      <p:sp>
        <p:nvSpPr>
          <p:cNvPr id="183" name="Google Shape;183;p16"/>
          <p:cNvSpPr/>
          <p:nvPr/>
        </p:nvSpPr>
        <p:spPr>
          <a:xfrm>
            <a:off x="651825" y="4193787"/>
            <a:ext cx="2026500" cy="716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Lato"/>
                <a:ea typeface="Lato"/>
                <a:cs typeface="Lato"/>
                <a:sym typeface="Lato"/>
              </a:rPr>
              <a:t>Scene Generation</a:t>
            </a:r>
            <a:endParaRPr sz="2000">
              <a:solidFill>
                <a:schemeClr val="dk1"/>
              </a:solidFill>
              <a:latin typeface="Lato"/>
              <a:ea typeface="Lato"/>
              <a:cs typeface="Lato"/>
              <a:sym typeface="Lato"/>
            </a:endParaRPr>
          </a:p>
        </p:txBody>
      </p:sp>
      <p:cxnSp>
        <p:nvCxnSpPr>
          <p:cNvPr id="184" name="Google Shape;184;p16"/>
          <p:cNvCxnSpPr>
            <a:stCxn id="168" idx="2"/>
            <a:endCxn id="183" idx="0"/>
          </p:cNvCxnSpPr>
          <p:nvPr/>
        </p:nvCxnSpPr>
        <p:spPr>
          <a:xfrm>
            <a:off x="1665075" y="3321199"/>
            <a:ext cx="0" cy="872700"/>
          </a:xfrm>
          <a:prstGeom prst="straightConnector1">
            <a:avLst/>
          </a:prstGeom>
          <a:noFill/>
          <a:ln cap="flat" cmpd="sng" w="38100">
            <a:solidFill>
              <a:srgbClr val="FFFF00"/>
            </a:solidFill>
            <a:prstDash val="solid"/>
            <a:round/>
            <a:headEnd len="med" w="med" type="none"/>
            <a:tailEnd len="med" w="med" type="triangle"/>
          </a:ln>
        </p:spPr>
      </p:cxnSp>
      <p:sp>
        <p:nvSpPr>
          <p:cNvPr id="185" name="Google Shape;185;p16"/>
          <p:cNvSpPr/>
          <p:nvPr/>
        </p:nvSpPr>
        <p:spPr>
          <a:xfrm>
            <a:off x="3790650" y="4355325"/>
            <a:ext cx="1268700" cy="393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Lato"/>
                <a:ea typeface="Lato"/>
                <a:cs typeface="Lato"/>
                <a:sym typeface="Lato"/>
              </a:rPr>
              <a:t>AI image</a:t>
            </a:r>
            <a:endParaRPr b="1" sz="2000">
              <a:solidFill>
                <a:schemeClr val="dk1"/>
              </a:solidFill>
              <a:latin typeface="Lato"/>
              <a:ea typeface="Lato"/>
              <a:cs typeface="Lato"/>
              <a:sym typeface="Lato"/>
            </a:endParaRPr>
          </a:p>
        </p:txBody>
      </p:sp>
      <p:cxnSp>
        <p:nvCxnSpPr>
          <p:cNvPr id="186" name="Google Shape;186;p16"/>
          <p:cNvCxnSpPr>
            <a:endCxn id="185" idx="1"/>
          </p:cNvCxnSpPr>
          <p:nvPr/>
        </p:nvCxnSpPr>
        <p:spPr>
          <a:xfrm>
            <a:off x="3281850" y="4545825"/>
            <a:ext cx="508800" cy="6300"/>
          </a:xfrm>
          <a:prstGeom prst="straightConnector1">
            <a:avLst/>
          </a:prstGeom>
          <a:noFill/>
          <a:ln cap="flat" cmpd="sng" w="28575">
            <a:solidFill>
              <a:srgbClr val="FFFF00"/>
            </a:solidFill>
            <a:prstDash val="solid"/>
            <a:round/>
            <a:headEnd len="med" w="med" type="none"/>
            <a:tailEnd len="med" w="med" type="triangle"/>
          </a:ln>
        </p:spPr>
      </p:cxnSp>
      <p:pic>
        <p:nvPicPr>
          <p:cNvPr id="187" name="Google Shape;187;p16"/>
          <p:cNvPicPr preferRelativeResize="0"/>
          <p:nvPr/>
        </p:nvPicPr>
        <p:blipFill>
          <a:blip r:embed="rId7">
            <a:alphaModFix/>
          </a:blip>
          <a:stretch>
            <a:fillRect/>
          </a:stretch>
        </p:blipFill>
        <p:spPr>
          <a:xfrm>
            <a:off x="2358424" y="4859175"/>
            <a:ext cx="1479652" cy="198325"/>
          </a:xfrm>
          <a:prstGeom prst="rect">
            <a:avLst/>
          </a:prstGeom>
          <a:noFill/>
          <a:ln>
            <a:noFill/>
          </a:ln>
        </p:spPr>
      </p:pic>
      <p:pic>
        <p:nvPicPr>
          <p:cNvPr id="188" name="Google Shape;188;p16"/>
          <p:cNvPicPr preferRelativeResize="0"/>
          <p:nvPr/>
        </p:nvPicPr>
        <p:blipFill>
          <a:blip r:embed="rId8">
            <a:alphaModFix/>
          </a:blip>
          <a:stretch>
            <a:fillRect/>
          </a:stretch>
        </p:blipFill>
        <p:spPr>
          <a:xfrm>
            <a:off x="3250975" y="1180845"/>
            <a:ext cx="944350" cy="1112980"/>
          </a:xfrm>
          <a:prstGeom prst="rect">
            <a:avLst/>
          </a:prstGeom>
          <a:noFill/>
          <a:ln>
            <a:noFill/>
          </a:ln>
        </p:spPr>
      </p:pic>
      <p:pic>
        <p:nvPicPr>
          <p:cNvPr id="189" name="Google Shape;189;p16"/>
          <p:cNvPicPr preferRelativeResize="0"/>
          <p:nvPr/>
        </p:nvPicPr>
        <p:blipFill>
          <a:blip r:embed="rId9">
            <a:alphaModFix/>
          </a:blip>
          <a:stretch>
            <a:fillRect/>
          </a:stretch>
        </p:blipFill>
        <p:spPr>
          <a:xfrm>
            <a:off x="3372347" y="603050"/>
            <a:ext cx="701612" cy="57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17"/>
          <p:cNvSpPr txBox="1"/>
          <p:nvPr/>
        </p:nvSpPr>
        <p:spPr>
          <a:xfrm>
            <a:off x="822850" y="0"/>
            <a:ext cx="7790400" cy="7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55">
                <a:solidFill>
                  <a:schemeClr val="lt1"/>
                </a:solidFill>
                <a:latin typeface="Oswald"/>
                <a:ea typeface="Oswald"/>
                <a:cs typeface="Oswald"/>
                <a:sym typeface="Oswald"/>
              </a:rPr>
              <a:t>DeepScatter - map out your reading taste</a:t>
            </a:r>
            <a:endParaRPr sz="100">
              <a:latin typeface="Lato"/>
              <a:ea typeface="Lato"/>
              <a:cs typeface="Lato"/>
              <a:sym typeface="Lato"/>
            </a:endParaRPr>
          </a:p>
        </p:txBody>
      </p:sp>
      <p:pic>
        <p:nvPicPr>
          <p:cNvPr id="196" name="Google Shape;196;p17"/>
          <p:cNvPicPr preferRelativeResize="0"/>
          <p:nvPr/>
        </p:nvPicPr>
        <p:blipFill rotWithShape="1">
          <a:blip r:embed="rId3">
            <a:alphaModFix/>
          </a:blip>
          <a:srcRect b="0" l="0" r="0" t="24081"/>
          <a:stretch/>
        </p:blipFill>
        <p:spPr>
          <a:xfrm>
            <a:off x="6561750" y="901575"/>
            <a:ext cx="2164925" cy="3816299"/>
          </a:xfrm>
          <a:prstGeom prst="rect">
            <a:avLst/>
          </a:prstGeom>
          <a:noFill/>
          <a:ln>
            <a:noFill/>
          </a:ln>
        </p:spPr>
      </p:pic>
      <p:pic>
        <p:nvPicPr>
          <p:cNvPr id="197" name="Google Shape;197;p17"/>
          <p:cNvPicPr preferRelativeResize="0"/>
          <p:nvPr/>
        </p:nvPicPr>
        <p:blipFill rotWithShape="1">
          <a:blip r:embed="rId4">
            <a:alphaModFix/>
          </a:blip>
          <a:srcRect b="0" l="32157" r="28112" t="-1491"/>
          <a:stretch/>
        </p:blipFill>
        <p:spPr>
          <a:xfrm>
            <a:off x="351525" y="2571750"/>
            <a:ext cx="2239277" cy="2146125"/>
          </a:xfrm>
          <a:prstGeom prst="rect">
            <a:avLst/>
          </a:prstGeom>
          <a:noFill/>
          <a:ln>
            <a:noFill/>
          </a:ln>
        </p:spPr>
      </p:pic>
      <p:pic>
        <p:nvPicPr>
          <p:cNvPr id="198" name="Google Shape;198;p17"/>
          <p:cNvPicPr preferRelativeResize="0"/>
          <p:nvPr/>
        </p:nvPicPr>
        <p:blipFill rotWithShape="1">
          <a:blip r:embed="rId4">
            <a:alphaModFix/>
          </a:blip>
          <a:srcRect b="11144" l="0" r="67129" t="17737"/>
          <a:stretch/>
        </p:blipFill>
        <p:spPr>
          <a:xfrm>
            <a:off x="341137" y="901588"/>
            <a:ext cx="2239281" cy="1791812"/>
          </a:xfrm>
          <a:prstGeom prst="rect">
            <a:avLst/>
          </a:prstGeom>
          <a:noFill/>
          <a:ln>
            <a:noFill/>
          </a:ln>
        </p:spPr>
      </p:pic>
      <p:pic>
        <p:nvPicPr>
          <p:cNvPr id="199" name="Google Shape;199;p17"/>
          <p:cNvPicPr preferRelativeResize="0"/>
          <p:nvPr/>
        </p:nvPicPr>
        <p:blipFill rotWithShape="1">
          <a:blip r:embed="rId5">
            <a:alphaModFix/>
          </a:blip>
          <a:srcRect b="0" l="16420" r="8532" t="0"/>
          <a:stretch/>
        </p:blipFill>
        <p:spPr>
          <a:xfrm>
            <a:off x="2524325" y="901600"/>
            <a:ext cx="4095348" cy="38163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Outperform</a:t>
            </a:r>
            <a:r>
              <a:rPr lang="en"/>
              <a:t> Sora </a:t>
            </a:r>
            <a:endParaRPr/>
          </a:p>
        </p:txBody>
      </p:sp>
      <p:sp>
        <p:nvSpPr>
          <p:cNvPr id="205" name="Google Shape;205;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6" name="Google Shape;2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18"/>
          <p:cNvPicPr preferRelativeResize="0"/>
          <p:nvPr/>
        </p:nvPicPr>
        <p:blipFill>
          <a:blip r:embed="rId3">
            <a:alphaModFix/>
          </a:blip>
          <a:stretch>
            <a:fillRect/>
          </a:stretch>
        </p:blipFill>
        <p:spPr>
          <a:xfrm>
            <a:off x="5023875" y="1870100"/>
            <a:ext cx="3093049" cy="1738200"/>
          </a:xfrm>
          <a:prstGeom prst="rect">
            <a:avLst/>
          </a:prstGeom>
          <a:noFill/>
          <a:ln>
            <a:noFill/>
          </a:ln>
        </p:spPr>
      </p:pic>
      <p:pic>
        <p:nvPicPr>
          <p:cNvPr id="208" name="Google Shape;208;p18"/>
          <p:cNvPicPr preferRelativeResize="0"/>
          <p:nvPr/>
        </p:nvPicPr>
        <p:blipFill>
          <a:blip r:embed="rId4">
            <a:alphaModFix/>
          </a:blip>
          <a:stretch>
            <a:fillRect/>
          </a:stretch>
        </p:blipFill>
        <p:spPr>
          <a:xfrm>
            <a:off x="881600" y="1232625"/>
            <a:ext cx="3283450" cy="1564775"/>
          </a:xfrm>
          <a:prstGeom prst="rect">
            <a:avLst/>
          </a:prstGeom>
          <a:noFill/>
          <a:ln>
            <a:noFill/>
          </a:ln>
        </p:spPr>
      </p:pic>
      <p:pic>
        <p:nvPicPr>
          <p:cNvPr id="209" name="Google Shape;209;p18"/>
          <p:cNvPicPr preferRelativeResize="0"/>
          <p:nvPr/>
        </p:nvPicPr>
        <p:blipFill>
          <a:blip r:embed="rId5">
            <a:alphaModFix/>
          </a:blip>
          <a:stretch>
            <a:fillRect/>
          </a:stretch>
        </p:blipFill>
        <p:spPr>
          <a:xfrm>
            <a:off x="902525" y="2900825"/>
            <a:ext cx="3241600" cy="164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19"/>
          <p:cNvSpPr txBox="1"/>
          <p:nvPr/>
        </p:nvSpPr>
        <p:spPr>
          <a:xfrm>
            <a:off x="2302825" y="1973500"/>
            <a:ext cx="4716300" cy="9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955">
                <a:solidFill>
                  <a:schemeClr val="lt1"/>
                </a:solidFill>
                <a:latin typeface="Oswald"/>
                <a:ea typeface="Oswald"/>
                <a:cs typeface="Oswald"/>
                <a:sym typeface="Oswald"/>
              </a:rPr>
              <a:t>One more thing…</a:t>
            </a:r>
            <a:endParaRPr sz="1600">
              <a:latin typeface="Lato"/>
              <a:ea typeface="Lato"/>
              <a:cs typeface="Lato"/>
              <a:sym typeface="Lato"/>
            </a:endParaRPr>
          </a:p>
        </p:txBody>
      </p:sp>
      <p:sp>
        <p:nvSpPr>
          <p:cNvPr id="216" name="Google Shape;216;p19"/>
          <p:cNvSpPr/>
          <p:nvPr/>
        </p:nvSpPr>
        <p:spPr>
          <a:xfrm>
            <a:off x="0" y="264175"/>
            <a:ext cx="1281900" cy="1491900"/>
          </a:xfrm>
          <a:prstGeom prst="rect">
            <a:avLst/>
          </a:prstGeom>
          <a:solidFill>
            <a:srgbClr val="1B21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20"/>
          <p:cNvSpPr/>
          <p:nvPr/>
        </p:nvSpPr>
        <p:spPr>
          <a:xfrm>
            <a:off x="0" y="340375"/>
            <a:ext cx="1281900" cy="1491900"/>
          </a:xfrm>
          <a:prstGeom prst="rect">
            <a:avLst/>
          </a:prstGeom>
          <a:solidFill>
            <a:srgbClr val="1B21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23" name="Google Shape;223;p20"/>
          <p:cNvPicPr preferRelativeResize="0"/>
          <p:nvPr/>
        </p:nvPicPr>
        <p:blipFill>
          <a:blip r:embed="rId3">
            <a:alphaModFix/>
          </a:blip>
          <a:stretch>
            <a:fillRect/>
          </a:stretch>
        </p:blipFill>
        <p:spPr>
          <a:xfrm>
            <a:off x="1323200" y="463175"/>
            <a:ext cx="1634625" cy="656750"/>
          </a:xfrm>
          <a:prstGeom prst="rect">
            <a:avLst/>
          </a:prstGeom>
          <a:noFill/>
          <a:ln>
            <a:noFill/>
          </a:ln>
        </p:spPr>
      </p:pic>
      <p:pic>
        <p:nvPicPr>
          <p:cNvPr id="224" name="Google Shape;224;p20"/>
          <p:cNvPicPr preferRelativeResize="0"/>
          <p:nvPr/>
        </p:nvPicPr>
        <p:blipFill>
          <a:blip r:embed="rId4">
            <a:alphaModFix/>
          </a:blip>
          <a:stretch>
            <a:fillRect/>
          </a:stretch>
        </p:blipFill>
        <p:spPr>
          <a:xfrm>
            <a:off x="1323200" y="1140125"/>
            <a:ext cx="1634625" cy="566475"/>
          </a:xfrm>
          <a:prstGeom prst="rect">
            <a:avLst/>
          </a:prstGeom>
          <a:noFill/>
          <a:ln>
            <a:noFill/>
          </a:ln>
        </p:spPr>
      </p:pic>
      <p:sp>
        <p:nvSpPr>
          <p:cNvPr id="225" name="Google Shape;225;p20"/>
          <p:cNvSpPr txBox="1"/>
          <p:nvPr/>
        </p:nvSpPr>
        <p:spPr>
          <a:xfrm>
            <a:off x="608550" y="3492850"/>
            <a:ext cx="8186700" cy="15237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U</a:t>
            </a:r>
            <a:r>
              <a:rPr lang="en" sz="1500">
                <a:solidFill>
                  <a:schemeClr val="lt1"/>
                </a:solidFill>
                <a:latin typeface="Roboto"/>
                <a:ea typeface="Roboto"/>
                <a:cs typeface="Roboto"/>
                <a:sym typeface="Roboto"/>
              </a:rPr>
              <a:t>nparalleled flexibility and customization, allowing users to tailor the visual representation to their preferences while maintaining the integrity of the source material. </a:t>
            </a:r>
            <a:endParaRPr sz="1500">
              <a:solidFill>
                <a:schemeClr val="lt1"/>
              </a:solidFill>
              <a:latin typeface="Roboto"/>
              <a:ea typeface="Roboto"/>
              <a:cs typeface="Roboto"/>
              <a:sym typeface="Roboto"/>
            </a:endParaRPr>
          </a:p>
          <a:p>
            <a:pPr indent="0" lvl="0" marL="457200" rtl="0" algn="l">
              <a:spcBef>
                <a:spcPts val="0"/>
              </a:spcBef>
              <a:spcAft>
                <a:spcPts val="0"/>
              </a:spcAft>
              <a:buNone/>
            </a:pPr>
            <a:r>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500">
                <a:solidFill>
                  <a:schemeClr val="lt1"/>
                </a:solidFill>
                <a:latin typeface="Roboto"/>
                <a:ea typeface="Roboto"/>
                <a:cs typeface="Roboto"/>
                <a:sym typeface="Roboto"/>
              </a:rPr>
              <a:t>Whether it's a classic novel, a contemporary short story, or original content, the program seamlessly transforms text into a cinematic masterpiece, enriching the storytelling experience for audiences worldwide.</a:t>
            </a:r>
            <a:r>
              <a:rPr lang="en" sz="1200">
                <a:solidFill>
                  <a:srgbClr val="0D0D0D"/>
                </a:solidFill>
                <a:latin typeface="Roboto"/>
                <a:ea typeface="Roboto"/>
                <a:cs typeface="Roboto"/>
                <a:sym typeface="Roboto"/>
              </a:rPr>
              <a:t>de.</a:t>
            </a:r>
            <a:endParaRPr/>
          </a:p>
        </p:txBody>
      </p:sp>
      <p:pic>
        <p:nvPicPr>
          <p:cNvPr id="226" name="Google Shape;226;p20"/>
          <p:cNvPicPr preferRelativeResize="0"/>
          <p:nvPr/>
        </p:nvPicPr>
        <p:blipFill>
          <a:blip r:embed="rId5">
            <a:alphaModFix/>
          </a:blip>
          <a:stretch>
            <a:fillRect/>
          </a:stretch>
        </p:blipFill>
        <p:spPr>
          <a:xfrm>
            <a:off x="1322625" y="1726800"/>
            <a:ext cx="1634625" cy="742950"/>
          </a:xfrm>
          <a:prstGeom prst="rect">
            <a:avLst/>
          </a:prstGeom>
          <a:noFill/>
          <a:ln>
            <a:noFill/>
          </a:ln>
        </p:spPr>
      </p:pic>
      <p:pic>
        <p:nvPicPr>
          <p:cNvPr id="227" name="Google Shape;227;p20"/>
          <p:cNvPicPr preferRelativeResize="0"/>
          <p:nvPr/>
        </p:nvPicPr>
        <p:blipFill>
          <a:blip r:embed="rId6">
            <a:alphaModFix/>
          </a:blip>
          <a:stretch>
            <a:fillRect/>
          </a:stretch>
        </p:blipFill>
        <p:spPr>
          <a:xfrm>
            <a:off x="4902624" y="310775"/>
            <a:ext cx="3676450" cy="247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21"/>
          <p:cNvSpPr/>
          <p:nvPr/>
        </p:nvSpPr>
        <p:spPr>
          <a:xfrm>
            <a:off x="0" y="264175"/>
            <a:ext cx="1281900" cy="1491900"/>
          </a:xfrm>
          <a:prstGeom prst="rect">
            <a:avLst/>
          </a:prstGeom>
          <a:solidFill>
            <a:srgbClr val="1B21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 name="Google Shape;234;p21"/>
          <p:cNvSpPr txBox="1"/>
          <p:nvPr/>
        </p:nvSpPr>
        <p:spPr>
          <a:xfrm>
            <a:off x="3587750" y="68975"/>
            <a:ext cx="1771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lt1"/>
                </a:solidFill>
                <a:latin typeface="Lato"/>
                <a:ea typeface="Lato"/>
                <a:cs typeface="Lato"/>
                <a:sym typeface="Lato"/>
              </a:rPr>
              <a:t>Thanks!</a:t>
            </a:r>
            <a:endParaRPr b="1" sz="3400">
              <a:solidFill>
                <a:schemeClr val="lt1"/>
              </a:solidFill>
              <a:latin typeface="Lato"/>
              <a:ea typeface="Lato"/>
              <a:cs typeface="Lato"/>
              <a:sym typeface="Lato"/>
            </a:endParaRPr>
          </a:p>
        </p:txBody>
      </p:sp>
      <p:pic>
        <p:nvPicPr>
          <p:cNvPr id="235" name="Google Shape;235;p21"/>
          <p:cNvPicPr preferRelativeResize="0"/>
          <p:nvPr/>
        </p:nvPicPr>
        <p:blipFill>
          <a:blip r:embed="rId3">
            <a:alphaModFix/>
          </a:blip>
          <a:stretch>
            <a:fillRect/>
          </a:stretch>
        </p:blipFill>
        <p:spPr>
          <a:xfrm>
            <a:off x="342350" y="3604600"/>
            <a:ext cx="6316701" cy="1538900"/>
          </a:xfrm>
          <a:prstGeom prst="rect">
            <a:avLst/>
          </a:prstGeom>
          <a:noFill/>
          <a:ln>
            <a:noFill/>
          </a:ln>
        </p:spPr>
      </p:pic>
      <p:pic>
        <p:nvPicPr>
          <p:cNvPr id="236" name="Google Shape;236;p21"/>
          <p:cNvPicPr preferRelativeResize="0"/>
          <p:nvPr/>
        </p:nvPicPr>
        <p:blipFill rotWithShape="1">
          <a:blip r:embed="rId4">
            <a:alphaModFix/>
          </a:blip>
          <a:srcRect b="33289" l="0" r="0" t="16095"/>
          <a:stretch/>
        </p:blipFill>
        <p:spPr>
          <a:xfrm>
            <a:off x="342350" y="776975"/>
            <a:ext cx="1739926" cy="1320824"/>
          </a:xfrm>
          <a:prstGeom prst="rect">
            <a:avLst/>
          </a:prstGeom>
          <a:noFill/>
          <a:ln>
            <a:noFill/>
          </a:ln>
        </p:spPr>
      </p:pic>
      <p:sp>
        <p:nvSpPr>
          <p:cNvPr id="237" name="Google Shape;237;p21"/>
          <p:cNvSpPr txBox="1"/>
          <p:nvPr/>
        </p:nvSpPr>
        <p:spPr>
          <a:xfrm>
            <a:off x="342338" y="776963"/>
            <a:ext cx="128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highlight>
                  <a:srgbClr val="FF9900"/>
                </a:highlight>
                <a:latin typeface="Lato"/>
                <a:ea typeface="Lato"/>
                <a:cs typeface="Lato"/>
                <a:sym typeface="Lato"/>
              </a:rPr>
              <a:t>Weiduo Wang</a:t>
            </a:r>
            <a:endParaRPr b="1" sz="1300">
              <a:solidFill>
                <a:schemeClr val="lt1"/>
              </a:solidFill>
              <a:highlight>
                <a:srgbClr val="FF9900"/>
              </a:highlight>
              <a:latin typeface="Lato"/>
              <a:ea typeface="Lato"/>
              <a:cs typeface="Lato"/>
              <a:sym typeface="Lato"/>
            </a:endParaRPr>
          </a:p>
        </p:txBody>
      </p:sp>
      <p:pic>
        <p:nvPicPr>
          <p:cNvPr id="238" name="Google Shape;238;p21"/>
          <p:cNvPicPr preferRelativeResize="0"/>
          <p:nvPr/>
        </p:nvPicPr>
        <p:blipFill>
          <a:blip r:embed="rId5">
            <a:alphaModFix/>
          </a:blip>
          <a:stretch>
            <a:fillRect/>
          </a:stretch>
        </p:blipFill>
        <p:spPr>
          <a:xfrm>
            <a:off x="2082275" y="776976"/>
            <a:ext cx="1739924" cy="1320825"/>
          </a:xfrm>
          <a:prstGeom prst="rect">
            <a:avLst/>
          </a:prstGeom>
          <a:noFill/>
          <a:ln>
            <a:noFill/>
          </a:ln>
        </p:spPr>
      </p:pic>
      <p:sp>
        <p:nvSpPr>
          <p:cNvPr id="239" name="Google Shape;239;p21"/>
          <p:cNvSpPr txBox="1"/>
          <p:nvPr/>
        </p:nvSpPr>
        <p:spPr>
          <a:xfrm>
            <a:off x="2127366" y="776975"/>
            <a:ext cx="162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highlight>
                  <a:srgbClr val="FF9900"/>
                </a:highlight>
                <a:latin typeface="Lato"/>
                <a:ea typeface="Lato"/>
                <a:cs typeface="Lato"/>
                <a:sym typeface="Lato"/>
              </a:rPr>
              <a:t>Rongqian Chen</a:t>
            </a:r>
            <a:endParaRPr b="1" sz="1300">
              <a:solidFill>
                <a:schemeClr val="lt1"/>
              </a:solidFill>
              <a:highlight>
                <a:srgbClr val="FF9900"/>
              </a:highlight>
              <a:latin typeface="Lato"/>
              <a:ea typeface="Lato"/>
              <a:cs typeface="Lato"/>
              <a:sym typeface="Lato"/>
            </a:endParaRPr>
          </a:p>
        </p:txBody>
      </p:sp>
      <p:pic>
        <p:nvPicPr>
          <p:cNvPr id="240" name="Google Shape;240;p21"/>
          <p:cNvPicPr preferRelativeResize="0"/>
          <p:nvPr/>
        </p:nvPicPr>
        <p:blipFill>
          <a:blip r:embed="rId6">
            <a:alphaModFix/>
          </a:blip>
          <a:stretch>
            <a:fillRect/>
          </a:stretch>
        </p:blipFill>
        <p:spPr>
          <a:xfrm>
            <a:off x="5563500" y="696250"/>
            <a:ext cx="3381448" cy="2536086"/>
          </a:xfrm>
          <a:prstGeom prst="rect">
            <a:avLst/>
          </a:prstGeom>
          <a:noFill/>
          <a:ln>
            <a:noFill/>
          </a:ln>
        </p:spPr>
      </p:pic>
      <p:cxnSp>
        <p:nvCxnSpPr>
          <p:cNvPr id="241" name="Google Shape;241;p21"/>
          <p:cNvCxnSpPr/>
          <p:nvPr/>
        </p:nvCxnSpPr>
        <p:spPr>
          <a:xfrm>
            <a:off x="4013925" y="1647150"/>
            <a:ext cx="1460700" cy="15600"/>
          </a:xfrm>
          <a:prstGeom prst="straightConnector1">
            <a:avLst/>
          </a:prstGeom>
          <a:noFill/>
          <a:ln cap="flat" cmpd="sng" w="76200">
            <a:solidFill>
              <a:srgbClr val="FFFF00"/>
            </a:solidFill>
            <a:prstDash val="solid"/>
            <a:round/>
            <a:headEnd len="med" w="med" type="none"/>
            <a:tailEnd len="med" w="med" type="triangle"/>
          </a:ln>
        </p:spPr>
      </p:cxnSp>
      <p:sp>
        <p:nvSpPr>
          <p:cNvPr id="242" name="Google Shape;242;p21"/>
          <p:cNvSpPr txBox="1"/>
          <p:nvPr/>
        </p:nvSpPr>
        <p:spPr>
          <a:xfrm>
            <a:off x="7111275" y="776975"/>
            <a:ext cx="197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1"/>
                </a:solidFill>
                <a:highlight>
                  <a:srgbClr val="FF9900"/>
                </a:highlight>
                <a:latin typeface="Lato"/>
                <a:ea typeface="Lato"/>
                <a:cs typeface="Lato"/>
                <a:sym typeface="Lato"/>
              </a:rPr>
              <a:t>Hackers!</a:t>
            </a:r>
            <a:endParaRPr b="1" sz="3200">
              <a:solidFill>
                <a:schemeClr val="lt1"/>
              </a:solidFill>
              <a:highlight>
                <a:srgbClr val="FF9900"/>
              </a:highlight>
              <a:latin typeface="Lato"/>
              <a:ea typeface="Lato"/>
              <a:cs typeface="Lato"/>
              <a:sym typeface="Lato"/>
            </a:endParaRPr>
          </a:p>
        </p:txBody>
      </p:sp>
      <p:sp>
        <p:nvSpPr>
          <p:cNvPr id="243" name="Google Shape;243;p21"/>
          <p:cNvSpPr txBox="1"/>
          <p:nvPr/>
        </p:nvSpPr>
        <p:spPr>
          <a:xfrm>
            <a:off x="4160650" y="1034513"/>
            <a:ext cx="10644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(26 hours)</a:t>
            </a:r>
            <a:endParaRPr sz="1500">
              <a:solidFill>
                <a:schemeClr val="lt1"/>
              </a:solidFill>
              <a:latin typeface="Lato"/>
              <a:ea typeface="Lato"/>
              <a:cs typeface="Lato"/>
              <a:sym typeface="Lato"/>
            </a:endParaRPr>
          </a:p>
        </p:txBody>
      </p:sp>
      <p:sp>
        <p:nvSpPr>
          <p:cNvPr id="244" name="Google Shape;244;p21"/>
          <p:cNvSpPr txBox="1"/>
          <p:nvPr/>
        </p:nvSpPr>
        <p:spPr>
          <a:xfrm>
            <a:off x="3939688" y="1842175"/>
            <a:ext cx="1497900" cy="4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Lato"/>
                <a:ea typeface="Lato"/>
                <a:cs typeface="Lato"/>
                <a:sym typeface="Lato"/>
              </a:rPr>
              <a:t>Bagels+Coffee</a:t>
            </a:r>
            <a:endParaRPr sz="1500">
              <a:solidFill>
                <a:schemeClr val="lt1"/>
              </a:solidFill>
              <a:latin typeface="Lato"/>
              <a:ea typeface="Lato"/>
              <a:cs typeface="Lato"/>
              <a:sym typeface="Lato"/>
            </a:endParaRPr>
          </a:p>
        </p:txBody>
      </p:sp>
      <p:pic>
        <p:nvPicPr>
          <p:cNvPr id="245" name="Google Shape;245;p21"/>
          <p:cNvPicPr preferRelativeResize="0"/>
          <p:nvPr/>
        </p:nvPicPr>
        <p:blipFill>
          <a:blip r:embed="rId7">
            <a:alphaModFix/>
          </a:blip>
          <a:stretch>
            <a:fillRect/>
          </a:stretch>
        </p:blipFill>
        <p:spPr>
          <a:xfrm>
            <a:off x="342350" y="2097800"/>
            <a:ext cx="1708824" cy="1320825"/>
          </a:xfrm>
          <a:prstGeom prst="rect">
            <a:avLst/>
          </a:prstGeom>
          <a:noFill/>
          <a:ln>
            <a:noFill/>
          </a:ln>
        </p:spPr>
      </p:pic>
      <p:sp>
        <p:nvSpPr>
          <p:cNvPr id="246" name="Google Shape;246;p21"/>
          <p:cNvSpPr txBox="1"/>
          <p:nvPr/>
        </p:nvSpPr>
        <p:spPr>
          <a:xfrm>
            <a:off x="461603" y="2097788"/>
            <a:ext cx="162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highlight>
                  <a:srgbClr val="FF9900"/>
                </a:highlight>
                <a:latin typeface="Lato"/>
                <a:ea typeface="Lato"/>
                <a:cs typeface="Lato"/>
                <a:sym typeface="Lato"/>
              </a:rPr>
              <a:t>Yingjie Shi</a:t>
            </a:r>
            <a:endParaRPr b="1" sz="1300">
              <a:solidFill>
                <a:schemeClr val="lt1"/>
              </a:solidFill>
              <a:highlight>
                <a:srgbClr val="FF9900"/>
              </a:highlight>
              <a:latin typeface="Lato"/>
              <a:ea typeface="Lato"/>
              <a:cs typeface="Lato"/>
              <a:sym typeface="Lato"/>
            </a:endParaRPr>
          </a:p>
        </p:txBody>
      </p:sp>
      <p:pic>
        <p:nvPicPr>
          <p:cNvPr id="247" name="Google Shape;247;p21"/>
          <p:cNvPicPr preferRelativeResize="0"/>
          <p:nvPr/>
        </p:nvPicPr>
        <p:blipFill rotWithShape="1">
          <a:blip r:embed="rId8">
            <a:alphaModFix/>
          </a:blip>
          <a:srcRect b="2752" l="14812" r="11085" t="0"/>
          <a:stretch/>
        </p:blipFill>
        <p:spPr>
          <a:xfrm>
            <a:off x="2051175" y="2116000"/>
            <a:ext cx="1771501" cy="1284424"/>
          </a:xfrm>
          <a:prstGeom prst="rect">
            <a:avLst/>
          </a:prstGeom>
          <a:noFill/>
          <a:ln>
            <a:noFill/>
          </a:ln>
        </p:spPr>
      </p:pic>
      <p:sp>
        <p:nvSpPr>
          <p:cNvPr id="248" name="Google Shape;248;p21"/>
          <p:cNvSpPr txBox="1"/>
          <p:nvPr/>
        </p:nvSpPr>
        <p:spPr>
          <a:xfrm>
            <a:off x="2051178" y="2115988"/>
            <a:ext cx="162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highlight>
                  <a:srgbClr val="FF9900"/>
                </a:highlight>
                <a:latin typeface="Lato"/>
                <a:ea typeface="Lato"/>
                <a:cs typeface="Lato"/>
                <a:sym typeface="Lato"/>
              </a:rPr>
              <a:t>Rexy Miao</a:t>
            </a:r>
            <a:endParaRPr b="1" sz="1300">
              <a:solidFill>
                <a:schemeClr val="lt1"/>
              </a:solidFill>
              <a:highlight>
                <a:srgbClr val="FF9900"/>
              </a:highlight>
              <a:latin typeface="Lato"/>
              <a:ea typeface="Lato"/>
              <a:cs typeface="Lato"/>
              <a:sym typeface="Lato"/>
            </a:endParaRPr>
          </a:p>
        </p:txBody>
      </p:sp>
      <p:sp>
        <p:nvSpPr>
          <p:cNvPr id="249" name="Google Shape;249;p21"/>
          <p:cNvSpPr txBox="1"/>
          <p:nvPr/>
        </p:nvSpPr>
        <p:spPr>
          <a:xfrm>
            <a:off x="6716550" y="3675500"/>
            <a:ext cx="22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https://github.com/Rexmiao/DomusFlow.git</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